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99" r:id="rId3"/>
    <p:sldId id="272" r:id="rId4"/>
    <p:sldId id="258" r:id="rId5"/>
    <p:sldId id="274" r:id="rId6"/>
    <p:sldId id="276" r:id="rId7"/>
    <p:sldId id="281" r:id="rId8"/>
    <p:sldId id="277" r:id="rId9"/>
    <p:sldId id="261" r:id="rId10"/>
    <p:sldId id="262" r:id="rId11"/>
    <p:sldId id="278" r:id="rId12"/>
    <p:sldId id="263" r:id="rId13"/>
    <p:sldId id="282" r:id="rId14"/>
    <p:sldId id="264" r:id="rId15"/>
    <p:sldId id="265" r:id="rId16"/>
    <p:sldId id="266" r:id="rId17"/>
    <p:sldId id="268" r:id="rId18"/>
    <p:sldId id="298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00"/>
    <a:srgbClr val="003300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334E0E-8759-4EE5-B4B7-83D172E02092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17/01/2022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vi-VN" altLang="x-none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x-none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2244034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1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57954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5"/>
            <a:ext cx="2725028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354415"/>
            <a:ext cx="350901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31" y="131199"/>
            <a:ext cx="7178648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4979321"/>
            <a:ext cx="2101070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89" y="441609"/>
            <a:ext cx="2275157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7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13" y="678655"/>
            <a:ext cx="7093375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219" y="182880"/>
            <a:ext cx="2121261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9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217" y="182880"/>
            <a:ext cx="555498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2" y="182881"/>
            <a:ext cx="1930037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2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5"/>
            <a:ext cx="2725028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354415"/>
            <a:ext cx="350901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0" y="142638"/>
            <a:ext cx="2060513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44" y="182881"/>
            <a:ext cx="8577713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679" y="0"/>
            <a:ext cx="1499321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3229791" y="992778"/>
            <a:ext cx="2684417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3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78067" y="2528965"/>
            <a:ext cx="2725028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17" y="1354415"/>
            <a:ext cx="350901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92" y="22861"/>
            <a:ext cx="7074017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92" y="4979321"/>
            <a:ext cx="2101070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9144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744378" y="422910"/>
            <a:ext cx="7655243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0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02" b="93291" l="15741" r="99383">
                        <a14:foregroundMark x1="52160" y1="32588" x2="55247" y2="38339"/>
                        <a14:foregroundMark x1="19136" y1="35783" x2="30864" y2="38978"/>
                        <a14:foregroundMark x1="67901" y1="92013" x2="80556" y2="92013"/>
                        <a14:foregroundMark x1="82716" y1="92013" x2="89815" y2="87540"/>
                        <a14:foregroundMark x1="22840" y1="68051" x2="28704" y2="67412"/>
                        <a14:foregroundMark x1="47840" y1="63578" x2="70062" y2="63578"/>
                        <a14:foregroundMark x1="70679" y1="63259" x2="83642" y2="66454"/>
                        <a14:backgroundMark x1="49383" y1="59425" x2="53704" y2="594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6169" t="11883" b="6483"/>
          <a:stretch/>
        </p:blipFill>
        <p:spPr>
          <a:xfrm>
            <a:off x="596892" y="2438426"/>
            <a:ext cx="1500032" cy="14111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7" y="3993374"/>
            <a:ext cx="1692639" cy="1692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F30E8C-B4FF-402E-A51D-D87BD8C99993}"/>
              </a:ext>
            </a:extLst>
          </p:cNvPr>
          <p:cNvSpPr txBox="1"/>
          <p:nvPr/>
        </p:nvSpPr>
        <p:spPr>
          <a:xfrm>
            <a:off x="1676476" y="1185746"/>
            <a:ext cx="6400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Xã </a:t>
            </a:r>
            <a:r>
              <a:rPr 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74" y="717896"/>
            <a:ext cx="655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ba ngày 18 tháng 1 năm 2022</a:t>
            </a:r>
            <a:endParaRPr lang="en-US" sz="320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Kết quả hình ảnh cho Hình ảnh huyết cầu trắ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17410" name="Picture 4" descr="FOUR-SEASONS-SPA-01-2012_201219222043493-46c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224"/>
          <p:cNvSpPr txBox="1"/>
          <p:nvPr/>
        </p:nvSpPr>
        <p:spPr>
          <a:xfrm>
            <a:off x="0" y="381000"/>
            <a:ext cx="9144000" cy="212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Theo em, máu có ớ những đâu trên cơ thể người? Dựa v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 đâu em biết được điều đó?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9225"/>
          <p:cNvSpPr txBox="1"/>
          <p:nvPr/>
        </p:nvSpPr>
        <p:spPr>
          <a:xfrm>
            <a:off x="0" y="2819400"/>
            <a:ext cx="9144000" cy="280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</a:rPr>
              <a:t>	+ Máu có ở khắp nơi trong cơ thể người, trừ sợi tóc, móng tay vì khi ta bị thương ở đâu ta cũng thấy có máu chảy ra.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9226"/>
          <p:cNvSpPr txBox="1"/>
          <p:nvPr/>
        </p:nvSpPr>
        <p:spPr>
          <a:xfrm>
            <a:off x="152400" y="1447800"/>
            <a:ext cx="8991600" cy="4894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    Máu l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 một chất lỏng m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u đỏ, gồm huyết tương v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 huyết cầu.</a:t>
            </a:r>
          </a:p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</a:rPr>
              <a:t>    Trong cơ thể, máu luôn được lưu thông. Cơ quan vận chuyển máu đi khắp cơ thể được gọi l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 cơ quan tuần ho</a:t>
            </a:r>
            <a:r>
              <a:rPr lang="en-US" alt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latin typeface="Times New Roman" panose="02020603050405020304" pitchFamily="18" charset="0"/>
              </a:rPr>
              <a:t>n.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Text Box 9228"/>
          <p:cNvSpPr txBox="1"/>
          <p:nvPr/>
        </p:nvSpPr>
        <p:spPr>
          <a:xfrm>
            <a:off x="2133600" y="228600"/>
            <a:ext cx="39624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Kết luận: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10246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8" name="Picture 5" descr="IMG_1168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4953000" y="838200"/>
            <a:ext cx="4191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10248"/>
          <p:cNvSpPr txBox="1"/>
          <p:nvPr/>
        </p:nvSpPr>
        <p:spPr>
          <a:xfrm>
            <a:off x="0" y="762000"/>
            <a:ext cx="4953000" cy="5708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600" b="1" dirty="0">
                <a:latin typeface="Times New Roman" panose="02020603050405020304" pitchFamily="18" charset="0"/>
              </a:rPr>
              <a:t>-  Cơ quan tuần ho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n gồm những bộ phận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o?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</a:rPr>
              <a:t>-  Tim nằm ở vị trí n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o trong lồng ngực?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</a:rPr>
              <a:t>(chỉ rõ trên hình vẽ v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</a:rPr>
              <a:t> trên lồng ngực của em).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</a:rPr>
              <a:t>-   Mạch máu đi đến những đâu trong cơ thể người?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Rectangle 10249"/>
          <p:cNvSpPr>
            <a:spLocks noTextEdit="1"/>
          </p:cNvSpPr>
          <p:nvPr/>
        </p:nvSpPr>
        <p:spPr>
          <a:xfrm>
            <a:off x="228600" y="6400800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1270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Cơ quan tuần 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6" name="Picture 5" descr="IMG_1168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5410200" y="1066800"/>
            <a:ext cx="37338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Text Box 11272"/>
          <p:cNvSpPr txBox="1"/>
          <p:nvPr/>
        </p:nvSpPr>
        <p:spPr>
          <a:xfrm>
            <a:off x="0" y="609600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Cơ quan tuần ho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gồm những bộ phận 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o?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Text Box 11273"/>
          <p:cNvSpPr txBox="1"/>
          <p:nvPr/>
        </p:nvSpPr>
        <p:spPr>
          <a:xfrm>
            <a:off x="0" y="1600200"/>
            <a:ext cx="5410200" cy="554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</a:rPr>
              <a:t>+ </a:t>
            </a:r>
            <a:r>
              <a:rPr lang="en-US" altLang="en-US" sz="3000" b="1" dirty="0">
                <a:latin typeface="Times New Roman" panose="02020603050405020304" pitchFamily="18" charset="0"/>
              </a:rPr>
              <a:t>Gồm tim v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latin typeface="Times New Roman" panose="02020603050405020304" pitchFamily="18" charset="0"/>
              </a:rPr>
              <a:t> các mạch máu 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Text Box 11275"/>
          <p:cNvSpPr txBox="1"/>
          <p:nvPr/>
        </p:nvSpPr>
        <p:spPr>
          <a:xfrm>
            <a:off x="0" y="2270919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Times New Roman" panose="02020603050405020304" pitchFamily="18" charset="0"/>
              </a:rPr>
              <a:t>+ </a:t>
            </a:r>
            <a:r>
              <a:rPr lang="en-US" altLang="en-US" sz="3000" b="1" dirty="0">
                <a:latin typeface="Times New Roman" panose="02020603050405020304" pitchFamily="18" charset="0"/>
              </a:rPr>
              <a:t>Tim nằm ở lồng ngực phía bên trái.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 Box 11276"/>
          <p:cNvSpPr txBox="1"/>
          <p:nvPr/>
        </p:nvSpPr>
        <p:spPr>
          <a:xfrm>
            <a:off x="31742" y="3317478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 Mạch máu đi đến những đâu trong cơ thể người?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Text Box 11277"/>
          <p:cNvSpPr txBox="1"/>
          <p:nvPr/>
        </p:nvSpPr>
        <p:spPr>
          <a:xfrm>
            <a:off x="0" y="4472381"/>
            <a:ext cx="5410200" cy="1477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000" b="1" dirty="0">
                <a:latin typeface="Times New Roman" panose="02020603050405020304" pitchFamily="18" charset="0"/>
              </a:rPr>
              <a:t>+ Mạch máu đi đến khắp nơi trong cơ thể: đầu, chân, tay, mình, các nội tạng</a:t>
            </a:r>
            <a:r>
              <a:rPr lang="en-US" alt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6" grpId="0"/>
      <p:bldP spid="11277" grpId="0"/>
      <p:bldP spid="112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2298"/>
          <p:cNvSpPr txBox="1"/>
          <p:nvPr/>
        </p:nvSpPr>
        <p:spPr>
          <a:xfrm>
            <a:off x="0" y="1219200"/>
            <a:ext cx="9144000" cy="550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Cơ quan tuần ho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</a:rPr>
              <a:t>gồm 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</a:rPr>
              <a:t>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các mạch máu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400" b="1" dirty="0">
                <a:latin typeface="Times New Roman" panose="02020603050405020304" pitchFamily="18" charset="0"/>
              </a:rPr>
              <a:t>Các mạch máu có thể đi đến tất cả mọi nơi trong cơ thể, vì thế nó có nhiệm vụ mang khí oxi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 chất dinh dưỡng đi nuôi cơ thể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 chuyên chở các chất thải, khí cacbonic về thận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 phổi để thải ra ngo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i.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0" name="Text Box 12299"/>
          <p:cNvSpPr txBox="1"/>
          <p:nvPr/>
        </p:nvSpPr>
        <p:spPr>
          <a:xfrm>
            <a:off x="1905000" y="0"/>
            <a:ext cx="495300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Kết luận: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/>
          <p:nvPr/>
        </p:nvSpPr>
        <p:spPr>
          <a:xfrm>
            <a:off x="0" y="1066800"/>
            <a:ext cx="6096000" cy="12192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TRÒ CHƠI ĐÚNG SAI</a:t>
            </a:r>
          </a:p>
        </p:txBody>
      </p:sp>
      <p:sp>
        <p:nvSpPr>
          <p:cNvPr id="14342" name="Rectangle 6"/>
          <p:cNvSpPr/>
          <p:nvPr/>
        </p:nvSpPr>
        <p:spPr>
          <a:xfrm>
            <a:off x="0" y="2335213"/>
            <a:ext cx="9144000" cy="36576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Máu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một chất lỏng 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 đỏ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Máu gồm có huyết tương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huyết cầu.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Máu không thường xuyên lưu thông.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Cơ quan vận chuyển máu được gọi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cơ quan tuần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3" name="Text Box 26"/>
          <p:cNvSpPr txBox="1"/>
          <p:nvPr/>
        </p:nvSpPr>
        <p:spPr>
          <a:xfrm>
            <a:off x="304800" y="2563813"/>
            <a:ext cx="596900" cy="7715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Text Box 25"/>
          <p:cNvSpPr txBox="1"/>
          <p:nvPr/>
        </p:nvSpPr>
        <p:spPr>
          <a:xfrm>
            <a:off x="304800" y="4876800"/>
            <a:ext cx="609600" cy="711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Text Box 25"/>
          <p:cNvSpPr txBox="1"/>
          <p:nvPr/>
        </p:nvSpPr>
        <p:spPr>
          <a:xfrm>
            <a:off x="304800" y="3352800"/>
            <a:ext cx="609600" cy="711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endParaRPr lang="en-US" alt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Text Box 24"/>
          <p:cNvSpPr txBox="1"/>
          <p:nvPr/>
        </p:nvSpPr>
        <p:spPr>
          <a:xfrm>
            <a:off x="304800" y="4087813"/>
            <a:ext cx="609600" cy="83026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</a:t>
            </a:r>
            <a:endParaRPr lang="en-US" altLang="en-US" sz="4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9" name="Picture 10" descr="Bellco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810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14343" grpId="0" animBg="1"/>
      <p:bldP spid="14344" grpId="0" animBg="1"/>
      <p:bldP spid="14345" grpId="0" animBg="1"/>
      <p:bldP spid="14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rgb-on-white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704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12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13" descr="Flowers blink 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Picture 10" descr="Animated Nature - Flow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4038600"/>
            <a:ext cx="16002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089660" y="798830"/>
            <a:ext cx="6964043" cy="31153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</a:t>
            </a: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MỚI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66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VẺ!</a:t>
            </a:r>
          </a:p>
        </p:txBody>
      </p:sp>
      <p:sp>
        <p:nvSpPr>
          <p:cNvPr id="77830" name="Rectangle 43015"/>
          <p:cNvSpPr/>
          <p:nvPr/>
        </p:nvSpPr>
        <p:spPr>
          <a:xfrm>
            <a:off x="2828925" y="5235575"/>
            <a:ext cx="3400425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1"/>
              </a:avLst>
            </a:prstTxWarp>
            <a:normAutofit/>
          </a:bodyPr>
          <a:lstStyle/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CooperH" panose="020B7200000000000000" charset="0"/>
                <a:ea typeface=".VnCooperH" panose="020B7200000000000000" charset="0"/>
              </a:rPr>
              <a:t>Good bye!</a:t>
            </a:r>
          </a:p>
        </p:txBody>
      </p:sp>
      <p:pic>
        <p:nvPicPr>
          <p:cNvPr id="54292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0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20938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2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3" y="4038600"/>
            <a:ext cx="4010025" cy="1633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TextBox 13"/>
          <p:cNvSpPr txBox="1"/>
          <p:nvPr/>
        </p:nvSpPr>
        <p:spPr>
          <a:xfrm>
            <a:off x="76200" y="1752600"/>
            <a:ext cx="8876665" cy="10883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</a:rPr>
              <a:t>HOẠT ĐỘNG KHỞI ĐỘNG</a:t>
            </a:r>
          </a:p>
        </p:txBody>
      </p:sp>
      <p:sp>
        <p:nvSpPr>
          <p:cNvPr id="2052" name="Rectangle 2051"/>
          <p:cNvSpPr/>
          <p:nvPr/>
        </p:nvSpPr>
        <p:spPr>
          <a:xfrm>
            <a:off x="1055370" y="3114040"/>
            <a:ext cx="7032625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Khi một bạn nhỏ chạy nhanh và bị vấp té. Theo em điều gì sẽ xảy ra đối với bạn nhỏ?</a:t>
            </a: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4102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Hoạt động 1: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4" name="Picture 9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4104"/>
          <p:cNvSpPr txBox="1"/>
          <p:nvPr/>
        </p:nvSpPr>
        <p:spPr>
          <a:xfrm>
            <a:off x="152400" y="1371600"/>
            <a:ext cx="4191000" cy="1846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- Em đã từng bị đứt tay hoặc trầy da bao giờ chưa?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 Box 4105"/>
          <p:cNvSpPr txBox="1"/>
          <p:nvPr/>
        </p:nvSpPr>
        <p:spPr>
          <a:xfrm>
            <a:off x="152400" y="3581400"/>
            <a:ext cx="4495800" cy="2432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- Khi bị đứt tay hoặc trầy da, em nhìn thấy gì ở vết thương?</a:t>
            </a: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4196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xuoc 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42672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6151"/>
          <p:cNvSpPr txBox="1"/>
          <p:nvPr/>
        </p:nvSpPr>
        <p:spPr>
          <a:xfrm>
            <a:off x="0" y="990600"/>
            <a:ext cx="914400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- Khi bị đứt tay hoặc trầy da, chúng ta có thể nhìn thấy những gì ở vết thương?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Text Box 6152"/>
          <p:cNvSpPr txBox="1"/>
          <p:nvPr/>
        </p:nvSpPr>
        <p:spPr>
          <a:xfrm>
            <a:off x="0" y="3200400"/>
            <a:ext cx="9144000" cy="280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</a:rPr>
              <a:t>	+ </a:t>
            </a:r>
            <a:r>
              <a:rPr lang="en-US" altLang="en-US" sz="4400" b="1" dirty="0">
                <a:latin typeface="Times New Roman" panose="02020603050405020304" pitchFamily="18" charset="0"/>
              </a:rPr>
              <a:t>Khi bị đứt tay hoặc trầy da, ta có thể nhìn thấy máu hoặc một ít nước m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u v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</a:rPr>
              <a:t>ng chảy ra từ vết thương.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Text Box 5126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6153"/>
          <p:cNvSpPr txBox="1"/>
          <p:nvPr/>
        </p:nvSpPr>
        <p:spPr>
          <a:xfrm>
            <a:off x="0" y="1219200"/>
            <a:ext cx="9144000" cy="1446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Khi mới chảy ra cơ thể, máu có dạng lỏng như nước hay đông đặc?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Text Box 6154"/>
          <p:cNvSpPr txBox="1"/>
          <p:nvPr/>
        </p:nvSpPr>
        <p:spPr>
          <a:xfrm>
            <a:off x="0" y="3124200"/>
            <a:ext cx="9144000" cy="212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</a:rPr>
              <a:t>	+ </a:t>
            </a:r>
            <a:r>
              <a:rPr lang="en-US" altLang="en-US" sz="4400" b="1" dirty="0">
                <a:latin typeface="Times New Roman" panose="02020603050405020304" pitchFamily="18" charset="0"/>
              </a:rPr>
              <a:t>Khi mới chảy ra khỏi cơ thể, máu có dạng lỏng, để lâu máu đặc khô, đông cứng lại.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Text Box 5126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Hoạt động 1: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Tìm hiểu về máu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/>
          <p:nvPr/>
        </p:nvSpPr>
        <p:spPr>
          <a:xfrm>
            <a:off x="152400" y="152400"/>
            <a:ext cx="5257800" cy="6186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Quan sát hình 2, trang 11 và cho biết máu được chia thành mấy phần, đó là những phần nào?</a:t>
            </a:r>
          </a:p>
          <a:p>
            <a:pPr eaLnBrk="0" hangingPunct="0"/>
            <a:endParaRPr lang="en-US" sz="44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4400" b="1" dirty="0">
                <a:latin typeface="Times New Roman" panose="02020603050405020304" pitchFamily="18" charset="0"/>
              </a:rPr>
              <a:t>Máu được chia làm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</a:rPr>
              <a:t>là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tương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</a:rPr>
              <a:t>và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cầu.</a:t>
            </a:r>
          </a:p>
        </p:txBody>
      </p:sp>
      <p:pic>
        <p:nvPicPr>
          <p:cNvPr id="41989" name="Picture 5" descr="IMG_1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3581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5638800" y="1981200"/>
            <a:ext cx="16764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HUYẾT TƯƠNG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6019800" y="2819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6553200" y="2819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867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6553200" y="571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7" name="Text Box 13"/>
          <p:cNvSpPr txBox="1"/>
          <p:nvPr/>
        </p:nvSpPr>
        <p:spPr>
          <a:xfrm>
            <a:off x="5562600" y="4876800"/>
            <a:ext cx="1524000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HUYẾT 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6"/>
          <p:cNvSpPr txBox="1"/>
          <p:nvPr/>
        </p:nvSpPr>
        <p:spPr>
          <a:xfrm>
            <a:off x="6324600" y="3276600"/>
            <a:ext cx="15240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HUYẾT TƯƠNG</a:t>
            </a:r>
          </a:p>
        </p:txBody>
      </p:sp>
      <p:sp>
        <p:nvSpPr>
          <p:cNvPr id="7179" name="Text Box 9"/>
          <p:cNvSpPr txBox="1"/>
          <p:nvPr/>
        </p:nvSpPr>
        <p:spPr>
          <a:xfrm>
            <a:off x="6705600" y="5562600"/>
            <a:ext cx="1371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HUYẾT CẦU</a:t>
            </a:r>
          </a:p>
        </p:txBody>
      </p:sp>
      <p:pic>
        <p:nvPicPr>
          <p:cNvPr id="7180" name="Picture 4" descr="What-Is-Blood-Plas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19200"/>
            <a:ext cx="56388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2" name="Text Box 7181"/>
          <p:cNvSpPr txBox="1"/>
          <p:nvPr/>
        </p:nvSpPr>
        <p:spPr>
          <a:xfrm>
            <a:off x="0" y="0"/>
            <a:ext cx="9144000" cy="11445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Quan sát hình 3, trang 14 v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nêu hình dạng của huyết cầu đỏ?</a:t>
            </a:r>
            <a:endParaRPr lang="en-US" sz="3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3" name="Text Box 7182"/>
          <p:cNvSpPr txBox="1"/>
          <p:nvPr/>
        </p:nvSpPr>
        <p:spPr>
          <a:xfrm>
            <a:off x="228600" y="1752600"/>
            <a:ext cx="3048000" cy="424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defRPr/>
            </a:pPr>
            <a:r>
              <a:rPr kumimoji="0" lang="en-US" sz="5400" kern="1200" cap="none" spc="0" normalizeH="0" baseline="0" noProof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5400" b="1" kern="1200" cap="none" spc="0" normalizeH="0" baseline="0" noProof="0"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Huyết cầu đỏ có dạng tròn như cái đĩa</a:t>
            </a:r>
            <a:r>
              <a:rPr kumimoji="0" lang="en-US" sz="54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5400" kern="1200" cap="none" spc="0" normalizeH="0" baseline="0" noProof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19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2" grpId="0"/>
      <p:bldP spid="7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195" descr="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19200"/>
            <a:ext cx="52578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8196"/>
          <p:cNvSpPr txBox="1"/>
          <p:nvPr/>
        </p:nvSpPr>
        <p:spPr>
          <a:xfrm>
            <a:off x="5181600" y="12954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Huyết cầu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Text Box 8197"/>
          <p:cNvSpPr txBox="1"/>
          <p:nvPr/>
        </p:nvSpPr>
        <p:spPr>
          <a:xfrm>
            <a:off x="0" y="4191000"/>
            <a:ext cx="3886200" cy="2667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Huyết cầu trắng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còn được gọi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bạch cầu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, có nhiệm vụ tiêu diệt các vi trùng lạ xâm nhập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o cơ thể, giúp cơ thể phòng bệnh.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Text Box 8198"/>
          <p:cNvSpPr txBox="1"/>
          <p:nvPr/>
        </p:nvSpPr>
        <p:spPr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Huyết cầu có nhiều loại l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cầu đỏ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huyết cầu trắng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8199"/>
          <p:cNvSpPr txBox="1"/>
          <p:nvPr/>
        </p:nvSpPr>
        <p:spPr>
          <a:xfrm>
            <a:off x="0" y="1066800"/>
            <a:ext cx="3886200" cy="310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Huyết cầu đỏ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còn được gọi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hồng cầu.</a:t>
            </a:r>
            <a:r>
              <a:rPr lang="en-US" altLang="en-US" sz="2800" b="1" dirty="0">
                <a:latin typeface="Times New Roman" panose="02020603050405020304" pitchFamily="18" charset="0"/>
              </a:rPr>
              <a:t> Có nhiệm vụ mang khí oxi đi nuôi cơ thể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 mang khí cacbonic từ các cơ quan về phổi để thải ra ngo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i.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531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SimSun</vt:lpstr>
      <vt:lpstr>SimSun</vt:lpstr>
      <vt:lpstr>.VnCooperH</vt:lpstr>
      <vt:lpstr>Arial</vt:lpstr>
      <vt:lpstr>Calibri</vt:lpstr>
      <vt:lpstr>HP001 5Ha</vt:lpstr>
      <vt:lpstr>Tahoma</vt:lpstr>
      <vt:lpstr>Times New Roman</vt:lpstr>
      <vt:lpstr>字魂70号-灵悦黑体</vt:lpstr>
      <vt:lpstr>Default Design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75</cp:revision>
  <dcterms:created xsi:type="dcterms:W3CDTF">2016-09-18T09:43:00Z</dcterms:created>
  <dcterms:modified xsi:type="dcterms:W3CDTF">2022-01-17T08:39:29Z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AFB0554279D74713AD6E285987DF2100</vt:lpwstr>
  </property>
</Properties>
</file>